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7" r:id="rId8"/>
    <p:sldId id="269" r:id="rId9"/>
    <p:sldId id="263" r:id="rId10"/>
    <p:sldId id="270" r:id="rId11"/>
    <p:sldId id="271" r:id="rId12"/>
    <p:sldId id="272" r:id="rId13"/>
    <p:sldId id="264" r:id="rId14"/>
    <p:sldId id="273" r:id="rId15"/>
    <p:sldId id="262" r:id="rId16"/>
    <p:sldId id="265" r:id="rId17"/>
    <p:sldId id="266" r:id="rId18"/>
    <p:sldId id="274" r:id="rId19"/>
    <p:sldId id="276" r:id="rId20"/>
    <p:sldId id="275" r:id="rId21"/>
  </p:sldIdLst>
  <p:sldSz cx="12192000" cy="6858000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>
            <a:spLocks noChangeArrowheads="1"/>
          </p:cNvSpPr>
          <p:nvPr/>
        </p:nvSpPr>
        <p:spPr bwMode="auto">
          <a:xfrm>
            <a:off x="0" y="4324350"/>
            <a:ext cx="1744663" cy="777875"/>
          </a:xfrm>
          <a:custGeom>
            <a:avLst/>
            <a:gdLst>
              <a:gd name="T0" fmla="*/ 0 w 372"/>
              <a:gd name="T1" fmla="*/ 0 h 166"/>
              <a:gd name="T2" fmla="*/ 372 w 372"/>
              <a:gd name="T3" fmla="*/ 166 h 166"/>
            </a:gdLst>
            <a:ahLst/>
            <a:cxnLst/>
            <a:rect l="T0" t="T1" r="T2" b="T3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B67395-34F9-4AED-8961-EC98E74C5380}" type="datetimeFigureOut">
              <a:rPr lang="ru-RU"/>
              <a:pPr>
                <a:defRPr/>
              </a:pPr>
              <a:t>18.09.2018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3" y="4529138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9665A1-0929-4D3D-B254-0BCDF73EA3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 noChangeArrowheads="1"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>
              <a:gd name="T0" fmla="*/ 0 w 9248"/>
              <a:gd name="T1" fmla="*/ 0 h 10000"/>
              <a:gd name="T2" fmla="*/ 9248 w 9248"/>
              <a:gd name="T3" fmla="*/ 10000 h 10000"/>
            </a:gdLst>
            <a:ahLst/>
            <a:cxnLst/>
            <a:rect l="T0" t="T1" r="T2" b="T3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B13340-8A25-4570-A1A1-691582CE74BF}" type="datetimeFigureOut">
              <a:rPr lang="ru-RU"/>
              <a:pPr>
                <a:defRPr/>
              </a:pPr>
              <a:t>18.09.2018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E4B5A0-B336-46C5-9555-4B5E28958B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 noChangeArrowheads="1"/>
          </p:cNvSpPr>
          <p:nvPr/>
        </p:nvSpPr>
        <p:spPr bwMode="auto">
          <a:xfrm flipV="1">
            <a:off x="-4763" y="3178175"/>
            <a:ext cx="1589088" cy="508000"/>
          </a:xfrm>
          <a:custGeom>
            <a:avLst/>
            <a:gdLst>
              <a:gd name="T0" fmla="*/ 0 w 9248"/>
              <a:gd name="T1" fmla="*/ 0 h 10000"/>
              <a:gd name="T2" fmla="*/ 9248 w 9248"/>
              <a:gd name="T3" fmla="*/ 10000 h 10000"/>
            </a:gdLst>
            <a:ahLst/>
            <a:cxnLst/>
            <a:rect l="T0" t="T1" r="T2" b="T3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94075-5EB8-4E7C-9AA0-1747EED08E9D}" type="datetimeFigureOut">
              <a:rPr lang="ru-RU"/>
              <a:pPr>
                <a:defRPr/>
              </a:pPr>
              <a:t>18.09.2018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3" y="3244850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25E891-5484-422D-97AB-F41C9DFCFA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 noChangeArrowheads="1"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>
              <a:gd name="T0" fmla="*/ 0 w 9248"/>
              <a:gd name="T1" fmla="*/ 0 h 10000"/>
              <a:gd name="T2" fmla="*/ 9248 w 9248"/>
              <a:gd name="T3" fmla="*/ 10000 h 10000"/>
            </a:gdLst>
            <a:ahLst/>
            <a:cxnLst/>
            <a:rect l="T0" t="T1" r="T2" b="T3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2A142A-B1AD-4990-B5D5-52238A8DF3F4}" type="datetimeFigureOut">
              <a:rPr lang="ru-RU"/>
              <a:pPr>
                <a:defRPr/>
              </a:pPr>
              <a:t>18.09.2018</a:t>
            </a:fld>
            <a:endParaRPr lang="ru-RU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947468-210D-4F56-984B-5C4BFC734F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11"/>
          <p:cNvSpPr>
            <a:spLocks noChangeArrowheads="1"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>
              <a:gd name="T0" fmla="*/ 0 w 9248"/>
              <a:gd name="T1" fmla="*/ 0 h 10000"/>
              <a:gd name="T2" fmla="*/ 9248 w 9248"/>
              <a:gd name="T3" fmla="*/ 10000 h 10000"/>
            </a:gdLst>
            <a:ahLst/>
            <a:cxnLst/>
            <a:rect l="T0" t="T1" r="T2" b="T3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369C62-D716-4FD6-B769-E2558AADA9D3}" type="datetimeFigureOut">
              <a:rPr lang="ru-RU"/>
              <a:pPr>
                <a:defRPr/>
              </a:pPr>
              <a:t>18.09.2018</a:t>
            </a:fld>
            <a:endParaRPr lang="ru-RU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89B166-BCA0-4AAF-AF2C-4203E3D4C0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1"/>
          <p:cNvSpPr>
            <a:spLocks noChangeArrowheads="1"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>
              <a:gd name="T0" fmla="*/ 0 w 9248"/>
              <a:gd name="T1" fmla="*/ 0 h 10000"/>
              <a:gd name="T2" fmla="*/ 9248 w 9248"/>
              <a:gd name="T3" fmla="*/ 10000 h 10000"/>
            </a:gdLst>
            <a:ahLst/>
            <a:cxnLst/>
            <a:rect l="T0" t="T1" r="T2" b="T3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EE0DCB-6D5F-4062-B06E-69D772D8A1EF}" type="datetimeFigureOut">
              <a:rPr lang="ru-RU"/>
              <a:pPr>
                <a:defRPr/>
              </a:pPr>
              <a:t>18.09.2018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F98B0-07DE-4847-9095-254315A06C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/>
          <p:cNvSpPr>
            <a:spLocks noChangeArrowheads="1"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>
              <a:gd name="T0" fmla="*/ 0 w 9248"/>
              <a:gd name="T1" fmla="*/ 0 h 10000"/>
              <a:gd name="T2" fmla="*/ 9248 w 9248"/>
              <a:gd name="T3" fmla="*/ 10000 h 10000"/>
            </a:gdLst>
            <a:ahLst/>
            <a:cxnLst/>
            <a:rect l="T0" t="T1" r="T2" b="T3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74F296-44A2-476F-A934-920F236D4242}" type="datetimeFigureOut">
              <a:rPr lang="ru-RU"/>
              <a:pPr>
                <a:defRPr/>
              </a:pPr>
              <a:t>18.09.2018</a:t>
            </a:fld>
            <a:endParaRPr lang="ru-RU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42E8DB-D2AC-424F-97F2-97504498C9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 noChangeArrowheads="1"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>
              <a:gd name="T0" fmla="*/ 0 w 9248"/>
              <a:gd name="T1" fmla="*/ 0 h 10000"/>
              <a:gd name="T2" fmla="*/ 9248 w 9248"/>
              <a:gd name="T3" fmla="*/ 10000 h 10000"/>
            </a:gdLst>
            <a:ahLst/>
            <a:cxnLst/>
            <a:rect l="T0" t="T1" r="T2" b="T3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86B342-1B31-4E0C-9E98-6C049318C9CB}" type="datetimeFigureOut">
              <a:rPr lang="ru-RU"/>
              <a:pPr>
                <a:defRPr/>
              </a:pPr>
              <a:t>18.09.2018</a:t>
            </a:fld>
            <a:endParaRPr lang="ru-RU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399863-5278-4B5B-A138-E739047235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 noChangeArrowheads="1"/>
          </p:cNvSpPr>
          <p:nvPr/>
        </p:nvSpPr>
        <p:spPr bwMode="auto">
          <a:xfrm flipV="1">
            <a:off x="-4763" y="4911725"/>
            <a:ext cx="1589088" cy="508000"/>
          </a:xfrm>
          <a:custGeom>
            <a:avLst/>
            <a:gdLst>
              <a:gd name="T0" fmla="*/ 0 w 9248"/>
              <a:gd name="T1" fmla="*/ 0 h 10000"/>
              <a:gd name="T2" fmla="*/ 9248 w 9248"/>
              <a:gd name="T3" fmla="*/ 10000 h 10000"/>
            </a:gdLst>
            <a:ahLst/>
            <a:cxnLst/>
            <a:rect l="T0" t="T1" r="T2" b="T3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115835-D8B4-480F-9202-F86FA97C60EB}" type="datetimeFigureOut">
              <a:rPr lang="ru-RU"/>
              <a:pPr>
                <a:defRPr/>
              </a:pPr>
              <a:t>18.09.2018</a:t>
            </a:fld>
            <a:endParaRPr lang="ru-RU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3" y="4983163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E9D0E1-9954-477A-9CE7-B2E4B6190B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 noChangeArrowheads="1"/>
          </p:cNvSpPr>
          <p:nvPr/>
        </p:nvSpPr>
        <p:spPr bwMode="auto">
          <a:xfrm flipV="1">
            <a:off x="-4763" y="3178175"/>
            <a:ext cx="1589088" cy="508000"/>
          </a:xfrm>
          <a:custGeom>
            <a:avLst/>
            <a:gdLst>
              <a:gd name="T0" fmla="*/ 0 w 9248"/>
              <a:gd name="T1" fmla="*/ 0 h 10000"/>
              <a:gd name="T2" fmla="*/ 9248 w 9248"/>
              <a:gd name="T3" fmla="*/ 10000 h 10000"/>
            </a:gdLst>
            <a:ahLst/>
            <a:cxnLst/>
            <a:rect l="T0" t="T1" r="T2" b="T3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6577E-8B66-4F19-ADA4-4D84A84A2128}" type="datetimeFigureOut">
              <a:rPr lang="ru-RU"/>
              <a:pPr>
                <a:defRPr/>
              </a:pPr>
              <a:t>18.09.2018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3" y="3244850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B64A6D-E96D-4753-9038-5515BC0AB5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 noChangeArrowheads="1"/>
          </p:cNvSpPr>
          <p:nvPr/>
        </p:nvSpPr>
        <p:spPr bwMode="auto">
          <a:xfrm flipV="1">
            <a:off x="-4763" y="3178175"/>
            <a:ext cx="1589088" cy="508000"/>
          </a:xfrm>
          <a:custGeom>
            <a:avLst/>
            <a:gdLst>
              <a:gd name="T0" fmla="*/ 0 w 9248"/>
              <a:gd name="T1" fmla="*/ 0 h 10000"/>
              <a:gd name="T2" fmla="*/ 9248 w 9248"/>
              <a:gd name="T3" fmla="*/ 10000 h 10000"/>
            </a:gdLst>
            <a:ahLst/>
            <a:cxnLst/>
            <a:rect l="T0" t="T1" r="T2" b="T3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" name="TextBox 13"/>
          <p:cNvSpPr txBox="1"/>
          <p:nvPr/>
        </p:nvSpPr>
        <p:spPr>
          <a:xfrm>
            <a:off x="2466975" y="647700"/>
            <a:ext cx="609600" cy="585788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/>
                </a:solidFill>
                <a:latin typeface="Arial"/>
              </a:rPr>
              <a:t>“</a:t>
            </a:r>
          </a:p>
        </p:txBody>
      </p:sp>
      <p:sp>
        <p:nvSpPr>
          <p:cNvPr id="7" name="TextBox 14"/>
          <p:cNvSpPr txBox="1"/>
          <p:nvPr/>
        </p:nvSpPr>
        <p:spPr>
          <a:xfrm>
            <a:off x="11114088" y="2905125"/>
            <a:ext cx="609600" cy="584200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/>
                </a:solidFill>
                <a:latin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55C8D9-3341-43AA-84F8-21B2D02F9D9F}" type="datetimeFigureOut">
              <a:rPr lang="ru-RU"/>
              <a:pPr>
                <a:defRPr/>
              </a:pPr>
              <a:t>18.09.2018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531813" y="3244850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5BFE64-F76C-472F-91DE-C2A67FC285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 noChangeArrowheads="1"/>
          </p:cNvSpPr>
          <p:nvPr/>
        </p:nvSpPr>
        <p:spPr bwMode="auto">
          <a:xfrm flipV="1">
            <a:off x="-4763" y="4911725"/>
            <a:ext cx="1589088" cy="508000"/>
          </a:xfrm>
          <a:custGeom>
            <a:avLst/>
            <a:gdLst>
              <a:gd name="T0" fmla="*/ 0 w 9248"/>
              <a:gd name="T1" fmla="*/ 0 h 10000"/>
              <a:gd name="T2" fmla="*/ 9248 w 9248"/>
              <a:gd name="T3" fmla="*/ 10000 h 10000"/>
            </a:gdLst>
            <a:ahLst/>
            <a:cxnLst/>
            <a:rect l="T0" t="T1" r="T2" b="T3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91B500-EB06-4B4A-B595-6E1D8C806FA9}" type="datetimeFigureOut">
              <a:rPr lang="ru-RU"/>
              <a:pPr>
                <a:defRPr/>
              </a:pPr>
              <a:t>18.09.2018</a:t>
            </a:fld>
            <a:endParaRPr lang="ru-RU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3" y="4983163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C9B90A-1D54-46F3-93CE-BADA4099C2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 noChangeArrowheads="1"/>
          </p:cNvSpPr>
          <p:nvPr/>
        </p:nvSpPr>
        <p:spPr bwMode="auto">
          <a:xfrm flipV="1">
            <a:off x="-4763" y="4911725"/>
            <a:ext cx="1589088" cy="508000"/>
          </a:xfrm>
          <a:custGeom>
            <a:avLst/>
            <a:gdLst>
              <a:gd name="T0" fmla="*/ 0 w 9248"/>
              <a:gd name="T1" fmla="*/ 0 h 10000"/>
              <a:gd name="T2" fmla="*/ 9248 w 9248"/>
              <a:gd name="T3" fmla="*/ 10000 h 10000"/>
            </a:gdLst>
            <a:ahLst/>
            <a:cxnLst/>
            <a:rect l="T0" t="T1" r="T2" b="T3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" name="TextBox 16"/>
          <p:cNvSpPr txBox="1"/>
          <p:nvPr/>
        </p:nvSpPr>
        <p:spPr>
          <a:xfrm>
            <a:off x="2466975" y="647700"/>
            <a:ext cx="609600" cy="585788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/>
                </a:solidFill>
                <a:latin typeface="Arial"/>
              </a:rPr>
              <a:t>“</a:t>
            </a:r>
          </a:p>
        </p:txBody>
      </p:sp>
      <p:sp>
        <p:nvSpPr>
          <p:cNvPr id="7" name="TextBox 17"/>
          <p:cNvSpPr txBox="1"/>
          <p:nvPr/>
        </p:nvSpPr>
        <p:spPr>
          <a:xfrm>
            <a:off x="11114088" y="2905125"/>
            <a:ext cx="609600" cy="584200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/>
                </a:solidFill>
                <a:latin typeface="Arial"/>
              </a:rPr>
              <a:t>”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EEC8AE-90A7-4843-9694-500B97CD1641}" type="datetimeFigureOut">
              <a:rPr lang="ru-RU"/>
              <a:pPr>
                <a:defRPr/>
              </a:pPr>
              <a:t>18.09.2018</a:t>
            </a:fld>
            <a:endParaRPr lang="ru-RU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6"/>
          </p:nvPr>
        </p:nvSpPr>
        <p:spPr>
          <a:xfrm>
            <a:off x="531813" y="4983163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1C7CBB-8578-4619-8167-BBB7207C6D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 noChangeArrowheads="1"/>
          </p:cNvSpPr>
          <p:nvPr/>
        </p:nvSpPr>
        <p:spPr bwMode="auto">
          <a:xfrm flipV="1">
            <a:off x="-4763" y="4911725"/>
            <a:ext cx="1589088" cy="508000"/>
          </a:xfrm>
          <a:custGeom>
            <a:avLst/>
            <a:gdLst>
              <a:gd name="T0" fmla="*/ 0 w 9248"/>
              <a:gd name="T1" fmla="*/ 0 h 10000"/>
              <a:gd name="T2" fmla="*/ 9248 w 9248"/>
              <a:gd name="T3" fmla="*/ 10000 h 10000"/>
            </a:gdLst>
            <a:ahLst/>
            <a:cxnLst/>
            <a:rect l="T0" t="T1" r="T2" b="T3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22B98E-432B-4207-98D1-45A154894F22}" type="datetimeFigureOut">
              <a:rPr lang="ru-RU"/>
              <a:pPr>
                <a:defRPr/>
              </a:pPr>
              <a:t>18.09.2018</a:t>
            </a:fld>
            <a:endParaRPr lang="ru-RU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6"/>
          </p:nvPr>
        </p:nvSpPr>
        <p:spPr>
          <a:xfrm>
            <a:off x="531813" y="4983163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16D8B-6CF5-4DEF-85B9-2B3DD627D1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 noChangeArrowheads="1"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>
              <a:gd name="T0" fmla="*/ 0 w 9248"/>
              <a:gd name="T1" fmla="*/ 0 h 10000"/>
              <a:gd name="T2" fmla="*/ 9248 w 9248"/>
              <a:gd name="T3" fmla="*/ 10000 h 10000"/>
            </a:gdLst>
            <a:ahLst/>
            <a:cxnLst/>
            <a:rect l="T0" t="T1" r="T2" b="T3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4D2ADF-736C-4A51-9D9C-D72C71B8E495}" type="datetimeFigureOut">
              <a:rPr lang="ru-RU"/>
              <a:pPr>
                <a:defRPr/>
              </a:pPr>
              <a:t>18.09.2018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62B02C-3E1B-419A-AAF1-99E892E8AB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 noChangeArrowheads="1"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>
              <a:gd name="T0" fmla="*/ 0 w 9248"/>
              <a:gd name="T1" fmla="*/ 0 h 10000"/>
              <a:gd name="T2" fmla="*/ 9248 w 9248"/>
              <a:gd name="T3" fmla="*/ 10000 h 10000"/>
            </a:gdLst>
            <a:ahLst/>
            <a:cxnLst/>
            <a:rect l="T0" t="T1" r="T2" b="T3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3BCC0B-D9EB-48F3-AA60-B62E3BB063BA}" type="datetimeFigureOut">
              <a:rPr lang="ru-RU"/>
              <a:pPr>
                <a:defRPr/>
              </a:pPr>
              <a:t>18.09.2018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DB43C-1F27-4B2A-AC08-E76423BB9B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2"/>
          <p:cNvGrpSpPr>
            <a:grpSpLocks/>
          </p:cNvGrpSpPr>
          <p:nvPr/>
        </p:nvGrpSpPr>
        <p:grpSpPr bwMode="auto">
          <a:xfrm>
            <a:off x="0" y="228600"/>
            <a:ext cx="2851150" cy="6638925"/>
            <a:chOff x="2487613" y="285750"/>
            <a:chExt cx="2428875" cy="5654676"/>
          </a:xfrm>
        </p:grpSpPr>
        <p:sp>
          <p:nvSpPr>
            <p:cNvPr id="1046" name="Freeform 11"/>
            <p:cNvSpPr>
              <a:spLocks noChangeArrowheads="1"/>
            </p:cNvSpPr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>
                <a:gd name="T0" fmla="*/ 0 w 22"/>
                <a:gd name="T1" fmla="*/ 0 h 136"/>
                <a:gd name="T2" fmla="*/ 22 w 22"/>
                <a:gd name="T3" fmla="*/ 136 h 136"/>
              </a:gdLst>
              <a:ahLst/>
              <a:cxnLst/>
              <a:rect l="T0" t="T1" r="T2" b="T3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47" name="Freeform 12"/>
            <p:cNvSpPr>
              <a:spLocks noChangeArrowheads="1"/>
            </p:cNvSpPr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>
                <a:gd name="T0" fmla="*/ 0 w 140"/>
                <a:gd name="T1" fmla="*/ 0 h 504"/>
                <a:gd name="T2" fmla="*/ 140 w 140"/>
                <a:gd name="T3" fmla="*/ 504 h 504"/>
              </a:gdLst>
              <a:ahLst/>
              <a:cxnLst/>
              <a:rect l="T0" t="T1" r="T2" b="T3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48" name="Freeform 13"/>
            <p:cNvSpPr>
              <a:spLocks noChangeArrowheads="1"/>
            </p:cNvSpPr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>
                <a:gd name="T0" fmla="*/ 0 w 132"/>
                <a:gd name="T1" fmla="*/ 0 h 308"/>
                <a:gd name="T2" fmla="*/ 132 w 132"/>
                <a:gd name="T3" fmla="*/ 308 h 308"/>
              </a:gdLst>
              <a:ahLst/>
              <a:cxnLst/>
              <a:rect l="T0" t="T1" r="T2" b="T3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49" name="Freeform 14"/>
            <p:cNvSpPr>
              <a:spLocks noChangeArrowheads="1"/>
            </p:cNvSpPr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>
                <a:gd name="T0" fmla="*/ 0 w 37"/>
                <a:gd name="T1" fmla="*/ 0 h 79"/>
                <a:gd name="T2" fmla="*/ 37 w 37"/>
                <a:gd name="T3" fmla="*/ 79 h 79"/>
              </a:gdLst>
              <a:ahLst/>
              <a:cxnLst/>
              <a:rect l="T0" t="T1" r="T2" b="T3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50" name="Freeform 15"/>
            <p:cNvSpPr>
              <a:spLocks noChangeArrowheads="1"/>
            </p:cNvSpPr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>
                <a:gd name="T0" fmla="*/ 0 w 178"/>
                <a:gd name="T1" fmla="*/ 0 h 722"/>
                <a:gd name="T2" fmla="*/ 178 w 178"/>
                <a:gd name="T3" fmla="*/ 722 h 722"/>
              </a:gdLst>
              <a:ahLst/>
              <a:cxnLst/>
              <a:rect l="T0" t="T1" r="T2" b="T3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51" name="Freeform 16"/>
            <p:cNvSpPr>
              <a:spLocks noChangeArrowheads="1"/>
            </p:cNvSpPr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>
                <a:gd name="T0" fmla="*/ 0 w 23"/>
                <a:gd name="T1" fmla="*/ 0 h 635"/>
                <a:gd name="T2" fmla="*/ 23 w 23"/>
                <a:gd name="T3" fmla="*/ 635 h 635"/>
              </a:gdLst>
              <a:ahLst/>
              <a:cxnLst/>
              <a:rect l="T0" t="T1" r="T2" b="T3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52" name="Freeform 17"/>
            <p:cNvSpPr>
              <a:spLocks noChangeArrowheads="1"/>
            </p:cNvSpPr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>
                <a:gd name="T0" fmla="*/ 0 w 17"/>
                <a:gd name="T1" fmla="*/ 0 h 107"/>
                <a:gd name="T2" fmla="*/ 17 w 17"/>
                <a:gd name="T3" fmla="*/ 107 h 107"/>
              </a:gdLst>
              <a:ahLst/>
              <a:cxnLst/>
              <a:rect l="T0" t="T1" r="T2" b="T3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53" name="Freeform 18"/>
            <p:cNvSpPr>
              <a:spLocks noChangeArrowheads="1"/>
            </p:cNvSpPr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>
                <a:gd name="T0" fmla="*/ 0 w 41"/>
                <a:gd name="T1" fmla="*/ 0 h 222"/>
                <a:gd name="T2" fmla="*/ 41 w 41"/>
                <a:gd name="T3" fmla="*/ 222 h 222"/>
              </a:gdLst>
              <a:ahLst/>
              <a:cxnLst/>
              <a:rect l="T0" t="T1" r="T2" b="T3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54" name="Freeform 19"/>
            <p:cNvSpPr>
              <a:spLocks noChangeArrowheads="1"/>
            </p:cNvSpPr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>
                <a:gd name="T0" fmla="*/ 0 w 450"/>
                <a:gd name="T1" fmla="*/ 0 h 878"/>
                <a:gd name="T2" fmla="*/ 450 w 450"/>
                <a:gd name="T3" fmla="*/ 878 h 878"/>
              </a:gdLst>
              <a:ahLst/>
              <a:cxnLst/>
              <a:rect l="T0" t="T1" r="T2" b="T3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55" name="Freeform 20"/>
            <p:cNvSpPr>
              <a:spLocks noChangeArrowheads="1"/>
            </p:cNvSpPr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>
                <a:gd name="T0" fmla="*/ 0 w 35"/>
                <a:gd name="T1" fmla="*/ 0 h 73"/>
                <a:gd name="T2" fmla="*/ 35 w 35"/>
                <a:gd name="T3" fmla="*/ 73 h 73"/>
              </a:gdLst>
              <a:ahLst/>
              <a:cxnLst/>
              <a:rect l="T0" t="T1" r="T2" b="T3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56" name="Freeform 21"/>
            <p:cNvSpPr>
              <a:spLocks noChangeArrowheads="1"/>
            </p:cNvSpPr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>
                <a:gd name="T0" fmla="*/ 0 w 8"/>
                <a:gd name="T1" fmla="*/ 0 h 48"/>
                <a:gd name="T2" fmla="*/ 8 w 8"/>
                <a:gd name="T3" fmla="*/ 48 h 48"/>
              </a:gdLst>
              <a:ahLst/>
              <a:cxnLst/>
              <a:rect l="T0" t="T1" r="T2" b="T3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57" name="Freeform 22"/>
            <p:cNvSpPr>
              <a:spLocks noChangeArrowheads="1"/>
            </p:cNvSpPr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>
                <a:gd name="T0" fmla="*/ 0 w 52"/>
                <a:gd name="T1" fmla="*/ 0 h 135"/>
                <a:gd name="T2" fmla="*/ 52 w 52"/>
                <a:gd name="T3" fmla="*/ 135 h 135"/>
              </a:gdLst>
              <a:ahLst/>
              <a:cxnLst/>
              <a:rect l="T0" t="T1" r="T2" b="T3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027" name="Group 9"/>
          <p:cNvGrpSpPr>
            <a:grpSpLocks/>
          </p:cNvGrpSpPr>
          <p:nvPr/>
        </p:nvGrpSpPr>
        <p:grpSpPr bwMode="auto">
          <a:xfrm>
            <a:off x="26988" y="0"/>
            <a:ext cx="2357437" cy="6853238"/>
            <a:chOff x="6627813" y="194833"/>
            <a:chExt cx="1952625" cy="5678918"/>
          </a:xfrm>
        </p:grpSpPr>
        <p:sp>
          <p:nvSpPr>
            <p:cNvPr id="1034" name="Freeform 27"/>
            <p:cNvSpPr>
              <a:spLocks noChangeArrowheads="1"/>
            </p:cNvSpPr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>
                <a:gd name="T0" fmla="*/ 0 w 103"/>
                <a:gd name="T1" fmla="*/ 0 h 920"/>
                <a:gd name="T2" fmla="*/ 103 w 103"/>
                <a:gd name="T3" fmla="*/ 920 h 920"/>
              </a:gdLst>
              <a:ahLst/>
              <a:cxnLst/>
              <a:rect l="T0" t="T1" r="T2" b="T3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35" name="Freeform 28"/>
            <p:cNvSpPr>
              <a:spLocks noChangeArrowheads="1"/>
            </p:cNvSpPr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>
                <a:gd name="T0" fmla="*/ 0 w 88"/>
                <a:gd name="T1" fmla="*/ 0 h 330"/>
                <a:gd name="T2" fmla="*/ 88 w 88"/>
                <a:gd name="T3" fmla="*/ 330 h 330"/>
              </a:gdLst>
              <a:ahLst/>
              <a:cxnLst/>
              <a:rect l="T0" t="T1" r="T2" b="T3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36" name="Freeform 29"/>
            <p:cNvSpPr>
              <a:spLocks noChangeArrowheads="1"/>
            </p:cNvSpPr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>
                <a:gd name="T0" fmla="*/ 0 w 90"/>
                <a:gd name="T1" fmla="*/ 0 h 207"/>
                <a:gd name="T2" fmla="*/ 90 w 90"/>
                <a:gd name="T3" fmla="*/ 207 h 207"/>
              </a:gdLst>
              <a:ahLst/>
              <a:cxnLst/>
              <a:rect l="T0" t="T1" r="T2" b="T3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37" name="Freeform 30"/>
            <p:cNvSpPr>
              <a:spLocks noChangeArrowheads="1"/>
            </p:cNvSpPr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>
                <a:gd name="T0" fmla="*/ 0 w 115"/>
                <a:gd name="T1" fmla="*/ 0 h 467"/>
                <a:gd name="T2" fmla="*/ 115 w 115"/>
                <a:gd name="T3" fmla="*/ 467 h 467"/>
              </a:gdLst>
              <a:ahLst/>
              <a:cxnLst/>
              <a:rect l="T0" t="T1" r="T2" b="T3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38" name="Freeform 31"/>
            <p:cNvSpPr>
              <a:spLocks noChangeArrowheads="1"/>
            </p:cNvSpPr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>
                <a:gd name="T0" fmla="*/ 0 w 36"/>
                <a:gd name="T1" fmla="*/ 0 h 633"/>
                <a:gd name="T2" fmla="*/ 36 w 36"/>
                <a:gd name="T3" fmla="*/ 633 h 633"/>
              </a:gdLst>
              <a:ahLst/>
              <a:cxnLst/>
              <a:rect l="T0" t="T1" r="T2" b="T3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39" name="Freeform 32"/>
            <p:cNvSpPr>
              <a:spLocks noChangeArrowheads="1"/>
            </p:cNvSpPr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>
                <a:gd name="T0" fmla="*/ 0 w 28"/>
                <a:gd name="T1" fmla="*/ 0 h 59"/>
                <a:gd name="T2" fmla="*/ 28 w 28"/>
                <a:gd name="T3" fmla="*/ 59 h 59"/>
              </a:gdLst>
              <a:ahLst/>
              <a:cxnLst/>
              <a:rect l="T0" t="T1" r="T2" b="T3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40" name="Freeform 33"/>
            <p:cNvSpPr>
              <a:spLocks noChangeArrowheads="1"/>
            </p:cNvSpPr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>
                <a:gd name="T0" fmla="*/ 0 w 17"/>
                <a:gd name="T1" fmla="*/ 0 h 107"/>
                <a:gd name="T2" fmla="*/ 17 w 17"/>
                <a:gd name="T3" fmla="*/ 107 h 107"/>
              </a:gdLst>
              <a:ahLst/>
              <a:cxnLst/>
              <a:rect l="T0" t="T1" r="T2" b="T3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41" name="Freeform 34"/>
            <p:cNvSpPr>
              <a:spLocks noChangeArrowheads="1"/>
            </p:cNvSpPr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>
                <a:gd name="T0" fmla="*/ 0 w 294"/>
                <a:gd name="T1" fmla="*/ 0 h 568"/>
                <a:gd name="T2" fmla="*/ 294 w 294"/>
                <a:gd name="T3" fmla="*/ 568 h 568"/>
              </a:gdLst>
              <a:ahLst/>
              <a:cxnLst/>
              <a:rect l="T0" t="T1" r="T2" b="T3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42" name="Freeform 35"/>
            <p:cNvSpPr>
              <a:spLocks noChangeArrowheads="1"/>
            </p:cNvSpPr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>
                <a:gd name="T0" fmla="*/ 0 w 25"/>
                <a:gd name="T1" fmla="*/ 0 h 53"/>
                <a:gd name="T2" fmla="*/ 25 w 25"/>
                <a:gd name="T3" fmla="*/ 53 h 53"/>
              </a:gdLst>
              <a:ahLst/>
              <a:cxnLst/>
              <a:rect l="T0" t="T1" r="T2" b="T3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43" name="Freeform 36"/>
            <p:cNvSpPr>
              <a:spLocks noChangeArrowheads="1"/>
            </p:cNvSpPr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>
                <a:gd name="T0" fmla="*/ 0 w 29"/>
                <a:gd name="T1" fmla="*/ 0 h 141"/>
                <a:gd name="T2" fmla="*/ 29 w 29"/>
                <a:gd name="T3" fmla="*/ 141 h 141"/>
              </a:gdLst>
              <a:ahLst/>
              <a:cxnLst/>
              <a:rect l="T0" t="T1" r="T2" b="T3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44" name="Freeform 37"/>
            <p:cNvSpPr>
              <a:spLocks noChangeArrowheads="1"/>
            </p:cNvSpPr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>
                <a:gd name="T0" fmla="*/ 0 w 8"/>
                <a:gd name="T1" fmla="*/ 0 h 48"/>
                <a:gd name="T2" fmla="*/ 8 w 8"/>
                <a:gd name="T3" fmla="*/ 48 h 48"/>
              </a:gdLst>
              <a:ahLst/>
              <a:cxnLst/>
              <a:rect l="T0" t="T1" r="T2" b="T3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45" name="Freeform 38"/>
            <p:cNvSpPr>
              <a:spLocks noChangeArrowheads="1"/>
            </p:cNvSpPr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>
                <a:gd name="T0" fmla="*/ 0 w 44"/>
                <a:gd name="T1" fmla="*/ 0 h 111"/>
                <a:gd name="T2" fmla="*/ 44 w 44"/>
                <a:gd name="T3" fmla="*/ 111 h 111"/>
              </a:gdLst>
              <a:ahLst/>
              <a:cxnLst/>
              <a:rect l="T0" t="T1" r="T2" b="T3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563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2592388" y="623888"/>
            <a:ext cx="8912225" cy="1281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589213" y="2133600"/>
            <a:ext cx="89154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5603AA-2115-4A5F-B0AB-BB557536B116}" type="datetimeFigureOut">
              <a:rPr lang="ru-RU"/>
              <a:pPr>
                <a:defRPr/>
              </a:pPr>
              <a:t>18.09.2018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2000" smtClean="0">
                <a:solidFill>
                  <a:srgbClr val="FEFFFF"/>
                </a:solidFill>
                <a:latin typeface="+mn-lt"/>
              </a:defRPr>
            </a:lvl1pPr>
          </a:lstStyle>
          <a:p>
            <a:pPr>
              <a:defRPr/>
            </a:pPr>
            <a:fld id="{D111E8F3-1383-463F-8632-FF0A849667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p:txStyles>
    <p:titleStyle>
      <a:lvl1pPr algn="l" defTabSz="457200" rtl="0" fontAlgn="base">
        <a:spcBef>
          <a:spcPct val="0"/>
        </a:spcBef>
        <a:spcAft>
          <a:spcPct val="0"/>
        </a:spcAft>
        <a:defRPr sz="36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itchFamily="18" charset="2"/>
        <a:buChar char="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itchFamily="18" charset="2"/>
        <a:buChar char="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itchFamily="18" charset="2"/>
        <a:buChar char="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/>
          </p:cNvSpPr>
          <p:nvPr>
            <p:ph type="ctrTitle"/>
          </p:nvPr>
        </p:nvSpPr>
        <p:spPr>
          <a:xfrm>
            <a:off x="2589213" y="992188"/>
            <a:ext cx="9632950" cy="1817687"/>
          </a:xfrm>
        </p:spPr>
        <p:txBody>
          <a:bodyPr/>
          <a:lstStyle/>
          <a:p>
            <a:r>
              <a:rPr lang="ru-RU" dirty="0" smtClean="0"/>
              <a:t>Мероприятия «Будет Чисто</a:t>
            </a:r>
            <a:r>
              <a:rPr lang="ru-RU" dirty="0" smtClean="0"/>
              <a:t>»</a:t>
            </a:r>
            <a:endParaRPr lang="ru-RU" dirty="0" smtClean="0"/>
          </a:p>
        </p:txBody>
      </p:sp>
      <p:pic>
        <p:nvPicPr>
          <p:cNvPr id="18434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76838" y="3887788"/>
            <a:ext cx="4456112" cy="297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extBox 1"/>
          <p:cNvSpPr txBox="1">
            <a:spLocks noChangeArrowheads="1"/>
          </p:cNvSpPr>
          <p:nvPr/>
        </p:nvSpPr>
        <p:spPr bwMode="auto">
          <a:xfrm>
            <a:off x="2141538" y="292100"/>
            <a:ext cx="644525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entury Gothic" pitchFamily="34" charset="0"/>
              </a:rPr>
              <a:t>Весна 2018 года началась с проведения эко-уроков в нашем любимом колледже. </a:t>
            </a:r>
          </a:p>
          <a:p>
            <a:r>
              <a:rPr lang="ru-RU">
                <a:latin typeface="Century Gothic" pitchFamily="34" charset="0"/>
              </a:rPr>
              <a:t>5 марта был проведен урок в 8 классе на тему «Раздельный сбор мусора».</a:t>
            </a:r>
            <a:br>
              <a:rPr lang="ru-RU">
                <a:latin typeface="Century Gothic" pitchFamily="34" charset="0"/>
              </a:rPr>
            </a:br>
            <a:r>
              <a:rPr lang="ru-RU">
                <a:latin typeface="Century Gothic" pitchFamily="34" charset="0"/>
              </a:rPr>
              <a:t>В ходе этого урока обе стороны - организаторы и школьники, получили пользу и приятные эмоции. Наша задача состоялась в том, чтобы наш урок был познавательным. Для этого мы приложили максимум усилий и задействовали в играх всех детей, тем самым подняв им настроение</a:t>
            </a:r>
            <a:br>
              <a:rPr lang="ru-RU">
                <a:latin typeface="Century Gothic" pitchFamily="34" charset="0"/>
              </a:rPr>
            </a:br>
            <a:endParaRPr lang="ru-RU">
              <a:latin typeface="Century Gothic" pitchFamily="34" charset="0"/>
            </a:endParaRPr>
          </a:p>
        </p:txBody>
      </p:sp>
      <p:pic>
        <p:nvPicPr>
          <p:cNvPr id="19458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90813" y="3432175"/>
            <a:ext cx="3387725" cy="342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Рисунок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56638" y="0"/>
            <a:ext cx="3535362" cy="471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Box 1"/>
          <p:cNvSpPr txBox="1">
            <a:spLocks noChangeArrowheads="1"/>
          </p:cNvSpPr>
          <p:nvPr/>
        </p:nvSpPr>
        <p:spPr bwMode="auto">
          <a:xfrm>
            <a:off x="1741488" y="5380038"/>
            <a:ext cx="10233025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entury Gothic" pitchFamily="34" charset="0"/>
              </a:rPr>
              <a:t>15 марта активисты «Будет Чисто» организовали экоурок в 7 классе</a:t>
            </a:r>
          </a:p>
          <a:p>
            <a:r>
              <a:rPr lang="ru-RU">
                <a:latin typeface="Century Gothic" pitchFamily="34" charset="0"/>
              </a:rPr>
              <a:t>на тему «Раздельный сбор мусора» </a:t>
            </a:r>
          </a:p>
          <a:p>
            <a:r>
              <a:rPr lang="ru-RU">
                <a:latin typeface="Century Gothic" pitchFamily="34" charset="0"/>
              </a:rPr>
              <a:t>Ребята в процессе этого урока отвечали на все вопросы с большим удовольствием и активно располагались к беседе. Также была проведена игровая викторина, благодаря котором мы поняли, что данный нами материал ребятами усвоен.</a:t>
            </a:r>
          </a:p>
        </p:txBody>
      </p:sp>
      <p:pic>
        <p:nvPicPr>
          <p:cNvPr id="20482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65463" y="122238"/>
            <a:ext cx="6653212" cy="4989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Box 1"/>
          <p:cNvSpPr txBox="1">
            <a:spLocks noChangeArrowheads="1"/>
          </p:cNvSpPr>
          <p:nvPr/>
        </p:nvSpPr>
        <p:spPr bwMode="auto">
          <a:xfrm>
            <a:off x="9186863" y="115888"/>
            <a:ext cx="3005137" cy="397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entury Gothic" pitchFamily="34" charset="0"/>
              </a:rPr>
              <a:t>Всемирный день Земли празднуется 20 марта. С этим праздником мы решили поздравить жителей Мензелинска и провели акцию, на которой рассказывали о возникновении праздника, необходимости его отмечать и подарили прохожим хорошее настроение, зеленые шарики и ленты.</a:t>
            </a:r>
          </a:p>
        </p:txBody>
      </p:sp>
      <p:pic>
        <p:nvPicPr>
          <p:cNvPr id="21506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63800" y="358775"/>
            <a:ext cx="3033713" cy="404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Рисунок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6588" y="2813050"/>
            <a:ext cx="3033712" cy="404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Box 1"/>
          <p:cNvSpPr txBox="1">
            <a:spLocks noChangeArrowheads="1"/>
          </p:cNvSpPr>
          <p:nvPr/>
        </p:nvSpPr>
        <p:spPr bwMode="auto">
          <a:xfrm>
            <a:off x="1689100" y="71438"/>
            <a:ext cx="10502900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entury Gothic" pitchFamily="34" charset="0"/>
              </a:rPr>
              <a:t>В Татарстане была начата подготовка к участию в федеральном конкурсе проектов благоустройства малых городов и исторических поселений.</a:t>
            </a:r>
          </a:p>
          <a:p>
            <a:r>
              <a:rPr lang="ru-RU">
                <a:latin typeface="Century Gothic" pitchFamily="34" charset="0"/>
              </a:rPr>
              <a:t>В рамках реализации этого проекта 5 марта в ГАПОУ «Мензелинский педагогический колледж имени Мусы Джалиля» состоялось общественное обсуждение мероприятий благоустройства Мензелинска с участием общественности, руководителей, предпринимателей, студентов города. В том числе и активисты «Будет Чисто».</a:t>
            </a:r>
          </a:p>
        </p:txBody>
      </p:sp>
      <p:pic>
        <p:nvPicPr>
          <p:cNvPr id="22530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93900" y="2125663"/>
            <a:ext cx="4522788" cy="339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Рисунок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48525" y="2125663"/>
            <a:ext cx="4194175" cy="339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TextBox 4"/>
          <p:cNvSpPr txBox="1">
            <a:spLocks noChangeArrowheads="1"/>
          </p:cNvSpPr>
          <p:nvPr/>
        </p:nvSpPr>
        <p:spPr bwMode="auto">
          <a:xfrm>
            <a:off x="1681163" y="6070600"/>
            <a:ext cx="1051083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entury Gothic" pitchFamily="34" charset="0"/>
              </a:rPr>
              <a:t>В нашем движении мы не только проводим мероприятия, но и участвуем в решении важных вопросов города.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extBox 1"/>
          <p:cNvSpPr txBox="1">
            <a:spLocks noChangeArrowheads="1"/>
          </p:cNvSpPr>
          <p:nvPr/>
        </p:nvSpPr>
        <p:spPr bwMode="auto">
          <a:xfrm>
            <a:off x="1770063" y="3754438"/>
            <a:ext cx="556895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entury Gothic" pitchFamily="34" charset="0"/>
              </a:rPr>
              <a:t>Час Земли – ежегодное всемирное событие, когда все организации, здания и дома отключают свет на один час. Это событие приуроченное к проблеме изменения климота.</a:t>
            </a:r>
          </a:p>
          <a:p>
            <a:r>
              <a:rPr lang="ru-RU">
                <a:latin typeface="Century Gothic" pitchFamily="34" charset="0"/>
              </a:rPr>
              <a:t>Вечером 24 марта с 20:30 до 21:30 был объявлен час Земли. Команда «Будет Чисто» позаботилась о том, чтобы жители города узнали об этой акции, развесив объявления и написал в множество групп и сообществ в Вконтакте.</a:t>
            </a:r>
          </a:p>
          <a:p>
            <a:endParaRPr lang="ru-RU">
              <a:latin typeface="Century Gothic" pitchFamily="34" charset="0"/>
            </a:endParaRPr>
          </a:p>
        </p:txBody>
      </p:sp>
      <p:pic>
        <p:nvPicPr>
          <p:cNvPr id="23554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39013" y="-3175"/>
            <a:ext cx="4852987" cy="686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14738" y="1793875"/>
            <a:ext cx="5451475" cy="408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TextBox 2"/>
          <p:cNvSpPr txBox="1">
            <a:spLocks noChangeArrowheads="1"/>
          </p:cNvSpPr>
          <p:nvPr/>
        </p:nvSpPr>
        <p:spPr bwMode="auto">
          <a:xfrm>
            <a:off x="2090738" y="279400"/>
            <a:ext cx="451961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entury Gothic" pitchFamily="34" charset="0"/>
              </a:rPr>
              <a:t>14 апреля состоялось открытие сезона субботников, в рамках ежегодного двухмесячника «Эковесна».</a:t>
            </a:r>
          </a:p>
        </p:txBody>
      </p:sp>
      <p:sp>
        <p:nvSpPr>
          <p:cNvPr id="24579" name="TextBox 3"/>
          <p:cNvSpPr txBox="1">
            <a:spLocks noChangeArrowheads="1"/>
          </p:cNvSpPr>
          <p:nvPr/>
        </p:nvSpPr>
        <p:spPr bwMode="auto">
          <a:xfrm>
            <a:off x="2090738" y="6069013"/>
            <a:ext cx="86550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entury Gothic" pitchFamily="34" charset="0"/>
              </a:rPr>
              <a:t>Активисты «Будет Чисто» и желающие студенты нашего колледжа вышли на субботник в парк Мусы Джалиля.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extBox 1"/>
          <p:cNvSpPr txBox="1">
            <a:spLocks noChangeArrowheads="1"/>
          </p:cNvSpPr>
          <p:nvPr/>
        </p:nvSpPr>
        <p:spPr bwMode="auto">
          <a:xfrm>
            <a:off x="339725" y="87313"/>
            <a:ext cx="3405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latin typeface="Century Gothic" pitchFamily="34" charset="0"/>
              </a:rPr>
              <a:t>Форум «ЭКОволна-2018»</a:t>
            </a:r>
          </a:p>
        </p:txBody>
      </p:sp>
      <p:pic>
        <p:nvPicPr>
          <p:cNvPr id="25602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52713" y="4248150"/>
            <a:ext cx="3940175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Рисунок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29438" y="3524250"/>
            <a:ext cx="5032375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Рисунок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9725" y="1377950"/>
            <a:ext cx="4067175" cy="271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5" name="TextBox 5"/>
          <p:cNvSpPr txBox="1">
            <a:spLocks noChangeArrowheads="1"/>
          </p:cNvSpPr>
          <p:nvPr/>
        </p:nvSpPr>
        <p:spPr bwMode="auto">
          <a:xfrm>
            <a:off x="4406900" y="287338"/>
            <a:ext cx="7707313" cy="2586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entury Gothic" pitchFamily="34" charset="0"/>
              </a:rPr>
              <a:t>С 14 по 15 апреля около 300 молодых экологов собрались в Казане на третьем форуме молодежных экологических организаций. На встрече собрались почти все муниципальные районы Республики для обсуждения экологических вопросов. </a:t>
            </a:r>
            <a:br>
              <a:rPr lang="ru-RU">
                <a:latin typeface="Century Gothic" pitchFamily="34" charset="0"/>
              </a:rPr>
            </a:br>
            <a:r>
              <a:rPr lang="ru-RU">
                <a:latin typeface="Century Gothic" pitchFamily="34" charset="0"/>
              </a:rPr>
              <a:t>Также, форум посетили почетные гости: министр экологии и природных ресурсов, депутат госсовета РТ, председатель Комитета по экологии, заместитель директора института по научной работе в области экологии, руководитель Центра развития добровольчества РТ и многие другие.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extBox 1"/>
          <p:cNvSpPr txBox="1">
            <a:spLocks noChangeArrowheads="1"/>
          </p:cNvSpPr>
          <p:nvPr/>
        </p:nvSpPr>
        <p:spPr bwMode="auto">
          <a:xfrm>
            <a:off x="1489075" y="3163888"/>
            <a:ext cx="10702925" cy="369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latin typeface="Century Gothic" pitchFamily="34" charset="0"/>
              </a:rPr>
              <a:t> 25 апреля 2018 года в рамках акции «Эко – весна»  волонтёры – экологи «Будет чисто»  организовали эко-праздник,  в рамках которого студенты и учащиеся узнали о вреде небрежного отношения к природе путем расходов ее ресурсов попросту. </a:t>
            </a:r>
          </a:p>
          <a:p>
            <a:r>
              <a:rPr lang="ru-RU" dirty="0">
                <a:latin typeface="Century Gothic" pitchFamily="34" charset="0"/>
              </a:rPr>
              <a:t>Целью праздника было – показать молодежи, что, на первый взгляд, обыденные действия: включенный телевизор, который никто не смотрит, открытый кран, позволяющий большую утечку воды и даже свет на кухни, в которой уже давно кончился обед – наносят немалый вред нашей планете.</a:t>
            </a:r>
          </a:p>
          <a:p>
            <a:r>
              <a:rPr lang="ru-RU" dirty="0">
                <a:latin typeface="Century Gothic" pitchFamily="34" charset="0"/>
              </a:rPr>
              <a:t>В программе мероприятия  студентам и учащимся был показан небольшой фильм о том, как можно и нужно беречь нашу Землю от лишних потерь. </a:t>
            </a:r>
          </a:p>
          <a:p>
            <a:r>
              <a:rPr lang="ru-RU" dirty="0">
                <a:latin typeface="Century Gothic" pitchFamily="34" charset="0"/>
              </a:rPr>
              <a:t>Все присутствующие были заинтересованы, задавали вопросы. Тем самым дали понять, что их сердца не безразличны к теме экологии. Команда «Будет чисто» продолжает работу </a:t>
            </a:r>
            <a:r>
              <a:rPr lang="ru-RU" dirty="0" smtClean="0">
                <a:latin typeface="Century Gothic" pitchFamily="34" charset="0"/>
              </a:rPr>
              <a:t>в </a:t>
            </a:r>
            <a:r>
              <a:rPr lang="ru-RU" dirty="0">
                <a:latin typeface="Century Gothic" pitchFamily="34" charset="0"/>
              </a:rPr>
              <a:t>рамках экологического двухмесячника.  </a:t>
            </a:r>
          </a:p>
          <a:p>
            <a:endParaRPr lang="ru-RU" dirty="0">
              <a:latin typeface="Century Gothic" pitchFamily="34" charset="0"/>
            </a:endParaRPr>
          </a:p>
        </p:txBody>
      </p:sp>
      <p:pic>
        <p:nvPicPr>
          <p:cNvPr id="26626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67088" y="95250"/>
            <a:ext cx="2301875" cy="306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Рисунок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96200" y="95250"/>
            <a:ext cx="2301875" cy="306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extBox 1"/>
          <p:cNvSpPr txBox="1">
            <a:spLocks noChangeArrowheads="1"/>
          </p:cNvSpPr>
          <p:nvPr/>
        </p:nvSpPr>
        <p:spPr bwMode="auto">
          <a:xfrm>
            <a:off x="2028825" y="5546725"/>
            <a:ext cx="9266238" cy="1201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latin typeface="Century Gothic" pitchFamily="34" charset="0"/>
              </a:rPr>
              <a:t>Даже в дождливый день 27 апреля 2018 года ребята в зелёном и студенты колледжа вышли на субботник в парк имени Ленина.</a:t>
            </a:r>
          </a:p>
          <a:p>
            <a:r>
              <a:rPr lang="ru-RU" dirty="0">
                <a:latin typeface="Century Gothic" pitchFamily="34" charset="0"/>
              </a:rPr>
              <a:t>Поработав на территории полтора </a:t>
            </a:r>
            <a:r>
              <a:rPr lang="ru-RU" dirty="0" smtClean="0">
                <a:latin typeface="Century Gothic" pitchFamily="34" charset="0"/>
              </a:rPr>
              <a:t>часа, </a:t>
            </a:r>
            <a:r>
              <a:rPr lang="ru-RU" dirty="0">
                <a:latin typeface="Century Gothic" pitchFamily="34" charset="0"/>
              </a:rPr>
              <a:t>сами студенты увидели результат проделанной работы и были собой довольны.</a:t>
            </a:r>
          </a:p>
        </p:txBody>
      </p:sp>
      <p:pic>
        <p:nvPicPr>
          <p:cNvPr id="27650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82925" y="536575"/>
            <a:ext cx="6253163" cy="468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extBox 1"/>
          <p:cNvSpPr txBox="1">
            <a:spLocks noChangeArrowheads="1"/>
          </p:cNvSpPr>
          <p:nvPr/>
        </p:nvSpPr>
        <p:spPr bwMode="auto">
          <a:xfrm>
            <a:off x="2046288" y="227013"/>
            <a:ext cx="926623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entury Gothic" pitchFamily="34" charset="0"/>
              </a:rPr>
              <a:t>На одном субботнике в парке имени Ленина молодые экологи не остановились и провели еще один выход на уборку 4 мая. В этот день студенты педагогического колледжа посетили два парка: парк имени Ленина и парк имени Мусы Джалиля.</a:t>
            </a:r>
          </a:p>
        </p:txBody>
      </p:sp>
      <p:pic>
        <p:nvPicPr>
          <p:cNvPr id="28674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1000" y="1646238"/>
            <a:ext cx="7686675" cy="512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extBox 1"/>
          <p:cNvSpPr txBox="1">
            <a:spLocks noChangeArrowheads="1"/>
          </p:cNvSpPr>
          <p:nvPr/>
        </p:nvSpPr>
        <p:spPr bwMode="auto">
          <a:xfrm>
            <a:off x="2020888" y="5900738"/>
            <a:ext cx="92487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entury Gothic" pitchFamily="34" charset="0"/>
              </a:rPr>
              <a:t>Весной 2018 парк имени Ленина стал одним из излюбленных мест для активистов «Будет Чисто» И 7 мая была проведена еще одна уборка.</a:t>
            </a:r>
          </a:p>
        </p:txBody>
      </p:sp>
      <p:pic>
        <p:nvPicPr>
          <p:cNvPr id="29698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0" y="920750"/>
            <a:ext cx="6078538" cy="455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extBox 1"/>
          <p:cNvSpPr txBox="1">
            <a:spLocks noChangeArrowheads="1"/>
          </p:cNvSpPr>
          <p:nvPr/>
        </p:nvSpPr>
        <p:spPr bwMode="auto">
          <a:xfrm>
            <a:off x="2003425" y="0"/>
            <a:ext cx="10188575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entury Gothic" pitchFamily="34" charset="0"/>
              </a:rPr>
              <a:t> 11 мая в СОШ №1 прошло подведение  итогов экологического марафона  в рамках Эко-весны 2018, на котором присутствовали почетные гости: Музафаров Владимир Макарович – представитель территориального Прикамского управления Министерства экологии и природных ресурсов РТ и руководитель экологического движения «ЭкоРассвет»  Микрюкова Василя.</a:t>
            </a:r>
            <a:br>
              <a:rPr lang="ru-RU">
                <a:latin typeface="Century Gothic" pitchFamily="34" charset="0"/>
              </a:rPr>
            </a:br>
            <a:r>
              <a:rPr lang="ru-RU">
                <a:latin typeface="Century Gothic" pitchFamily="34" charset="0"/>
              </a:rPr>
              <a:t>Активисты экологического «Будет чисто» Мензелинского педагогического колледжа имени Мусы Джалиля  выступили с докладом  о своей деятельности. Призвав молодое поколение к бережному отношению к родной природе, активисты «Будет Чисто» в Мензелинске провели энергичный флешмоб, подарив всем присутствующим отличное настроение  и заряд бодрости на весь день.</a:t>
            </a:r>
          </a:p>
        </p:txBody>
      </p:sp>
      <p:pic>
        <p:nvPicPr>
          <p:cNvPr id="30722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0613" y="3475038"/>
            <a:ext cx="4510087" cy="3382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3" name="Рисунок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0150" y="3470275"/>
            <a:ext cx="4519613" cy="338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extBox 1"/>
          <p:cNvSpPr txBox="1">
            <a:spLocks noChangeArrowheads="1"/>
          </p:cNvSpPr>
          <p:nvPr/>
        </p:nvSpPr>
        <p:spPr bwMode="auto">
          <a:xfrm>
            <a:off x="1811338" y="714375"/>
            <a:ext cx="95408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Наша команда хорошо известна в Набережных Челнах. Поэтому мы часто посещаем экологические праздники, которые проводят наши единомышленники не далеко от нас</a:t>
            </a:r>
          </a:p>
        </p:txBody>
      </p:sp>
      <p:pic>
        <p:nvPicPr>
          <p:cNvPr id="31746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6150" y="4389438"/>
            <a:ext cx="3290888" cy="2468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Рисунок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34138" y="3595688"/>
            <a:ext cx="4349750" cy="326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Рисунок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70088" y="1417638"/>
            <a:ext cx="3921125" cy="261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Рисунок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86650" y="1373188"/>
            <a:ext cx="2730500" cy="204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Box 1"/>
          <p:cNvSpPr txBox="1">
            <a:spLocks noChangeArrowheads="1"/>
          </p:cNvSpPr>
          <p:nvPr/>
        </p:nvSpPr>
        <p:spPr bwMode="auto">
          <a:xfrm>
            <a:off x="1589088" y="325438"/>
            <a:ext cx="10136187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entury Gothic" pitchFamily="34" charset="0"/>
              </a:rPr>
              <a:t>Также</a:t>
            </a:r>
            <a:r>
              <a:rPr lang="ru-RU"/>
              <a:t>,</a:t>
            </a:r>
            <a:r>
              <a:rPr lang="ru-RU">
                <a:latin typeface="Century Gothic" pitchFamily="34" charset="0"/>
              </a:rPr>
              <a:t> в апреле</a:t>
            </a:r>
            <a:r>
              <a:rPr lang="ru-RU"/>
              <a:t> мы</a:t>
            </a:r>
            <a:r>
              <a:rPr lang="ru-RU">
                <a:latin typeface="Century Gothic" pitchFamily="34" charset="0"/>
              </a:rPr>
              <a:t> посетили общество инвалидов города</a:t>
            </a:r>
            <a:r>
              <a:rPr lang="ru-RU"/>
              <a:t>, где </a:t>
            </a:r>
            <a:r>
              <a:rPr lang="ru-RU">
                <a:latin typeface="Century Gothic" pitchFamily="34" charset="0"/>
              </a:rPr>
              <a:t>помогли прокопать грядки, убрать мусор, и за чашечкой чая узнали много интересного из</a:t>
            </a:r>
            <a:r>
              <a:rPr lang="ru-RU"/>
              <a:t> от </a:t>
            </a:r>
            <a:r>
              <a:rPr lang="ru-RU">
                <a:latin typeface="Century Gothic" pitchFamily="34" charset="0"/>
              </a:rPr>
              <a:t>многоуважаемых жителей старшего поколения.</a:t>
            </a:r>
          </a:p>
        </p:txBody>
      </p:sp>
      <p:pic>
        <p:nvPicPr>
          <p:cNvPr id="32770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95488" y="1817688"/>
            <a:ext cx="6296025" cy="472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1" name="Рисунок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3588" y="1816100"/>
            <a:ext cx="35433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84463" y="187325"/>
            <a:ext cx="3924300" cy="294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4" name="TextBox 2"/>
          <p:cNvSpPr txBox="1">
            <a:spLocks noChangeArrowheads="1"/>
          </p:cNvSpPr>
          <p:nvPr/>
        </p:nvSpPr>
        <p:spPr bwMode="auto">
          <a:xfrm>
            <a:off x="7183438" y="269875"/>
            <a:ext cx="4267200" cy="256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А ещё к нам в колледж приезжают почётные гости. Одним из них стал специалист территориального Прикамского управления Министерства экологии и природных ресурсов РТ Музафаров Владимир Макарович. В рамках ежегодного конкурса «Эковесна» он провел лекцию</a:t>
            </a:r>
            <a:r>
              <a:rPr lang="ru-RU">
                <a:latin typeface="Century Gothic" pitchFamily="34" charset="0"/>
              </a:rPr>
              <a:t> для студентов 1-2 курсов</a:t>
            </a:r>
            <a:r>
              <a:rPr lang="ru-RU"/>
              <a:t>.</a:t>
            </a:r>
          </a:p>
        </p:txBody>
      </p:sp>
      <p:sp>
        <p:nvSpPr>
          <p:cNvPr id="33795" name="TextBox 4"/>
          <p:cNvSpPr txBox="1">
            <a:spLocks noChangeArrowheads="1"/>
          </p:cNvSpPr>
          <p:nvPr/>
        </p:nvSpPr>
        <p:spPr bwMode="auto">
          <a:xfrm>
            <a:off x="2178050" y="3594100"/>
            <a:ext cx="6916738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entury Gothic" pitchFamily="34" charset="0"/>
              </a:rPr>
              <a:t>Экологическое движение «Будет чисто» уже третий год ведет свою работу на базе колледжа, деятельность ребят высоко оценили в Прикамском управлении Министерства экологии и природных ресурсов РТ. Активистам «Будет чисто»: Ефимовой Виктории, Сорокиной Алене и Михеевой Елене вручили благодарственное письмо. </a:t>
            </a:r>
          </a:p>
          <a:p>
            <a:endParaRPr lang="ru-RU">
              <a:latin typeface="Century Gothic" pitchFamily="34" charset="0"/>
            </a:endParaRPr>
          </a:p>
        </p:txBody>
      </p:sp>
      <p:pic>
        <p:nvPicPr>
          <p:cNvPr id="33796" name="Рисунок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63000" y="4286250"/>
            <a:ext cx="342900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70688" y="2792413"/>
            <a:ext cx="5421312" cy="4065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8" name="TextBox 2"/>
          <p:cNvSpPr txBox="1">
            <a:spLocks noChangeArrowheads="1"/>
          </p:cNvSpPr>
          <p:nvPr/>
        </p:nvSpPr>
        <p:spPr bwMode="auto">
          <a:xfrm>
            <a:off x="2117725" y="409575"/>
            <a:ext cx="959485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entury Gothic" pitchFamily="34" charset="0"/>
              </a:rPr>
              <a:t>17 мая</a:t>
            </a:r>
            <a:r>
              <a:rPr lang="ru-RU"/>
              <a:t> запомнилось жителям и гостям Мензелинска тем, что в этот день состоялся забор собранных батареек на дальнейшую утилизацию. В этом мероприятии участвовали многие люди неравнодушные к окружающей среде, в том числе и активисты «Будет Чисто».</a:t>
            </a:r>
          </a:p>
          <a:p>
            <a:endParaRPr lang="ru-RU">
              <a:latin typeface="Century Gothic" pitchFamily="34" charset="0"/>
            </a:endParaRPr>
          </a:p>
        </p:txBody>
      </p:sp>
      <p:pic>
        <p:nvPicPr>
          <p:cNvPr id="34819" name="Рисунок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05050" y="3262313"/>
            <a:ext cx="4198938" cy="31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Box 2"/>
          <p:cNvSpPr txBox="1">
            <a:spLocks noChangeArrowheads="1"/>
          </p:cNvSpPr>
          <p:nvPr/>
        </p:nvSpPr>
        <p:spPr bwMode="auto">
          <a:xfrm>
            <a:off x="2986088" y="5121275"/>
            <a:ext cx="7402512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17 мая в Набережных Челнах состоялся с</a:t>
            </a:r>
            <a:r>
              <a:rPr lang="ru-RU">
                <a:latin typeface="Century Gothic" pitchFamily="34" charset="0"/>
              </a:rPr>
              <a:t>ъезд работников детских садов</a:t>
            </a:r>
            <a:r>
              <a:rPr lang="ru-RU"/>
              <a:t> со всей России. Так как мы являемся студентами педагогического колледжа, то и нас пригласили на данную встречу, на которой обсуждались актуальные методики развития экологической культуры у детей младшего дошкольного возраста.</a:t>
            </a:r>
          </a:p>
        </p:txBody>
      </p:sp>
      <p:pic>
        <p:nvPicPr>
          <p:cNvPr id="35842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62700" y="249238"/>
            <a:ext cx="5503863" cy="412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3" name="Рисунок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04975" y="782638"/>
            <a:ext cx="4349750" cy="326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extBox 1"/>
          <p:cNvSpPr txBox="1">
            <a:spLocks noChangeArrowheads="1"/>
          </p:cNvSpPr>
          <p:nvPr/>
        </p:nvSpPr>
        <p:spPr bwMode="auto">
          <a:xfrm>
            <a:off x="1646238" y="520700"/>
            <a:ext cx="752792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А самым активным студентам нашего колледжа посчастливилось поехать на студенческий образовательный форум – 2018, на котором было много полезной информации и классные гости, которые передали часть своего опята на благо молодежи. </a:t>
            </a:r>
          </a:p>
        </p:txBody>
      </p:sp>
      <p:pic>
        <p:nvPicPr>
          <p:cNvPr id="36866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68825" y="2225675"/>
            <a:ext cx="6554788" cy="436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extBox 1"/>
          <p:cNvSpPr txBox="1">
            <a:spLocks noChangeArrowheads="1"/>
          </p:cNvSpPr>
          <p:nvPr/>
        </p:nvSpPr>
        <p:spPr bwMode="auto">
          <a:xfrm>
            <a:off x="1747838" y="276225"/>
            <a:ext cx="8516937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entury Gothic" pitchFamily="34" charset="0"/>
              </a:rPr>
              <a:t>25 августа эко-пати на Первомайке</a:t>
            </a:r>
            <a:r>
              <a:rPr lang="ru-RU"/>
              <a:t> в Набережных Челнах.</a:t>
            </a:r>
          </a:p>
          <a:p>
            <a:r>
              <a:rPr lang="ru-RU"/>
              <a:t>Мы любим совмещать приятное с полезным, поэтому участвуем в различных мероприятиях, на которых отдыхаем, заряжаемся энергией и работаем над улучшением окружающей среды.</a:t>
            </a:r>
          </a:p>
        </p:txBody>
      </p:sp>
      <p:pic>
        <p:nvPicPr>
          <p:cNvPr id="37890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65350" y="3427413"/>
            <a:ext cx="3924300" cy="294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1" name="Рисунок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39050" y="1457325"/>
            <a:ext cx="3956050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2" name="Рисунок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27850" y="3951288"/>
            <a:ext cx="3873500" cy="290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Зеленый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167</TotalTime>
  <Words>943</Words>
  <Application>Microsoft Office PowerPoint</Application>
  <PresentationFormat>Широкоэкранный</PresentationFormat>
  <Paragraphs>34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Century Gothic</vt:lpstr>
      <vt:lpstr>Wingdings 3</vt:lpstr>
      <vt:lpstr>Легкий дым</vt:lpstr>
      <vt:lpstr>Мероприятия «Будет Чисто»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«Будет Чисто» с марта 2018</dc:title>
  <dc:creator>3Б</dc:creator>
  <cp:lastModifiedBy>Bachtigareeva</cp:lastModifiedBy>
  <cp:revision>16</cp:revision>
  <dcterms:created xsi:type="dcterms:W3CDTF">2018-09-04T15:21:29Z</dcterms:created>
  <dcterms:modified xsi:type="dcterms:W3CDTF">2018-09-18T12:33:18Z</dcterms:modified>
</cp:coreProperties>
</file>